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f"/>
  <Default Extension="gif" ContentType="image/gif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jpeg"/>
  <Override PartName="/ppt/media/image7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8.jpg" ContentType="image/jpeg"/>
  <Override PartName="/ppt/media/image29.jpg" ContentType="image/jpeg"/>
  <Override PartName="/ppt/media/image31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6"/>
  </p:notesMasterIdLst>
  <p:sldIdLst>
    <p:sldId id="314" r:id="rId2"/>
    <p:sldId id="315" r:id="rId3"/>
    <p:sldId id="316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285" r:id="rId12"/>
    <p:sldId id="290" r:id="rId13"/>
    <p:sldId id="291" r:id="rId14"/>
    <p:sldId id="294" r:id="rId15"/>
    <p:sldId id="292" r:id="rId16"/>
    <p:sldId id="293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2" r:id="rId33"/>
    <p:sldId id="313" r:id="rId34"/>
    <p:sldId id="324" r:id="rId35"/>
  </p:sldIdLst>
  <p:sldSz cx="9144000" cy="6858000" type="screen4x3"/>
  <p:notesSz cx="6858000" cy="9144000"/>
  <p:embeddedFontLst>
    <p:embeddedFont>
      <p:font typeface="Lato" panose="020B0604020202020204" charset="0"/>
      <p:regular r:id="rId37"/>
      <p:bold r:id="rId38"/>
      <p:italic r:id="rId39"/>
      <p:boldItalic r:id="rId40"/>
    </p:embeddedFont>
    <p:embeddedFont>
      <p:font typeface="Raleway" panose="020B060402020202020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F4C9E8-A0E3-4172-903B-1DD7CC08897D}">
  <a:tblStyle styleId="{45F4C9E8-A0E3-4172-903B-1DD7CC08897D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4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177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461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928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052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79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3047703" y="5323800"/>
            <a:ext cx="30477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096270" y="5323800"/>
            <a:ext cx="30477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" y="5323800"/>
            <a:ext cx="30477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77480"/>
              </a:buClr>
              <a:buSzPct val="100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tif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3336"/>
            <a:ext cx="7772400" cy="1546500"/>
          </a:xfrm>
        </p:spPr>
        <p:txBody>
          <a:bodyPr/>
          <a:lstStyle/>
          <a:p>
            <a:r>
              <a:rPr lang="en-US" b="1" dirty="0"/>
              <a:t>Crime Trends in Seattle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0549" y="3874286"/>
            <a:ext cx="7772400" cy="1046400"/>
          </a:xfrm>
        </p:spPr>
        <p:txBody>
          <a:bodyPr/>
          <a:lstStyle/>
          <a:p>
            <a:pPr algn="r"/>
            <a:r>
              <a:rPr lang="en-US" sz="2000" b="0" i="1" dirty="0" err="1"/>
              <a:t>Anirudh</a:t>
            </a:r>
            <a:r>
              <a:rPr lang="en-US" sz="2000" b="0" i="1" dirty="0"/>
              <a:t> Rao</a:t>
            </a:r>
          </a:p>
          <a:p>
            <a:pPr algn="r"/>
            <a:r>
              <a:rPr lang="en-US" sz="2000" b="0" i="1" dirty="0"/>
              <a:t>Karan Murthy</a:t>
            </a:r>
          </a:p>
          <a:p>
            <a:pPr algn="r"/>
            <a:r>
              <a:rPr lang="en-US" sz="2000" b="0" i="1" dirty="0" err="1"/>
              <a:t>Paromita</a:t>
            </a:r>
            <a:r>
              <a:rPr lang="en-US" sz="2000" b="0" i="1" dirty="0"/>
              <a:t> Banerjee</a:t>
            </a:r>
          </a:p>
          <a:p>
            <a:pPr algn="r"/>
            <a:r>
              <a:rPr lang="en-US" sz="2000" b="0" i="1" dirty="0"/>
              <a:t>Shreya Agarwal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5081"/>
            <a:ext cx="2832296" cy="11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5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xfrm>
            <a:off x="685800" y="1688123"/>
            <a:ext cx="7772400" cy="19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600" b="1" dirty="0"/>
              <a:t>Does the time of the day correlate with the occurrence of assaults?</a:t>
            </a:r>
            <a:endParaRPr lang="en" sz="3600" b="1" dirty="0">
              <a:solidFill>
                <a:srgbClr val="7ECEFD"/>
              </a:solidFill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H</a:t>
            </a:r>
            <a:r>
              <a:rPr lang="en-US" sz="2000" baseline="-25000" dirty="0"/>
              <a:t>0 </a:t>
            </a:r>
            <a:r>
              <a:rPr lang="en-US" sz="2000" i="1" dirty="0"/>
              <a:t>: Time of the day does not correlate with the occurrence of assaults</a:t>
            </a:r>
          </a:p>
          <a:p>
            <a:pPr lvl="0"/>
            <a:r>
              <a:rPr lang="en-US" sz="2000" dirty="0"/>
              <a:t>H</a:t>
            </a:r>
            <a:r>
              <a:rPr lang="en-US" sz="2000" baseline="-25000" dirty="0"/>
              <a:t>A </a:t>
            </a:r>
            <a:r>
              <a:rPr lang="en-US" sz="2000" i="1" dirty="0"/>
              <a:t>: Time of the day correlate with the occurrence of assaults</a:t>
            </a:r>
            <a:endParaRPr lang="en" sz="2000" i="1" dirty="0"/>
          </a:p>
        </p:txBody>
      </p:sp>
    </p:spTree>
    <p:extLst>
      <p:ext uri="{BB962C8B-B14F-4D97-AF65-F5344CB8AC3E}">
        <p14:creationId xmlns:p14="http://schemas.microsoft.com/office/powerpoint/2010/main" val="2248945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393894"/>
            <a:ext cx="6462600" cy="728333"/>
          </a:xfrm>
        </p:spPr>
        <p:txBody>
          <a:bodyPr/>
          <a:lstStyle/>
          <a:p>
            <a:r>
              <a:rPr lang="en-US" b="1" dirty="0"/>
              <a:t>Assaults vs. Time of the day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3700" y="1124877"/>
            <a:ext cx="7293697" cy="5233720"/>
          </a:xfrm>
        </p:spPr>
        <p:txBody>
          <a:bodyPr/>
          <a:lstStyle/>
          <a:p>
            <a:r>
              <a:rPr lang="en-US" sz="2000" b="1" u="sng" dirty="0"/>
              <a:t>Logistic Regression: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1800" b="1" dirty="0">
                <a:solidFill>
                  <a:srgbClr val="0070C0"/>
                </a:solidFill>
              </a:rPr>
              <a:t>Response: Assault</a:t>
            </a:r>
          </a:p>
          <a:p>
            <a:pPr>
              <a:buNone/>
            </a:pPr>
            <a:r>
              <a:rPr lang="en-US" sz="1800" b="1" dirty="0">
                <a:solidFill>
                  <a:srgbClr val="0070C0"/>
                </a:solidFill>
              </a:rPr>
              <a:t>Predictor: Time of day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b="1" u="sng" dirty="0"/>
              <a:t>Model: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34" y="1659324"/>
            <a:ext cx="2460131" cy="652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43" y="3207002"/>
            <a:ext cx="7680960" cy="9892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43" y="4268741"/>
            <a:ext cx="1381318" cy="5811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13375"/>
          <a:stretch/>
        </p:blipFill>
        <p:spPr>
          <a:xfrm>
            <a:off x="1065277" y="5573800"/>
            <a:ext cx="6119445" cy="4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63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0" y="1122227"/>
            <a:ext cx="5446915" cy="418129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93700" y="393894"/>
            <a:ext cx="6462600" cy="7283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dirty="0"/>
              <a:t>Assaults vs. Time of the Day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01" y="5303519"/>
            <a:ext cx="5028797" cy="93634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34572" y="2504049"/>
            <a:ext cx="6624780" cy="703385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4572" y="3319975"/>
            <a:ext cx="6624780" cy="576776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34572" y="4009292"/>
            <a:ext cx="6624780" cy="1055077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33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93700" y="393894"/>
            <a:ext cx="6462600" cy="7283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dirty="0"/>
              <a:t>Assaults vs. Time of the Day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0" y="1290877"/>
            <a:ext cx="5896881" cy="4042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626" y="5501640"/>
            <a:ext cx="2607145" cy="57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8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393894"/>
            <a:ext cx="6462600" cy="728333"/>
          </a:xfrm>
        </p:spPr>
        <p:txBody>
          <a:bodyPr/>
          <a:lstStyle/>
          <a:p>
            <a:r>
              <a:rPr lang="en-US" b="1" dirty="0"/>
              <a:t>Assaults vs. Time of the day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3700" y="1124877"/>
            <a:ext cx="7293697" cy="4736399"/>
          </a:xfrm>
        </p:spPr>
        <p:txBody>
          <a:bodyPr/>
          <a:lstStyle/>
          <a:p>
            <a:pPr>
              <a:buNone/>
            </a:pPr>
            <a:r>
              <a:rPr lang="en-US" sz="2000" b="1" u="sng" dirty="0"/>
              <a:t>Multiple Logistic Regression: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1800" b="1" dirty="0">
                <a:solidFill>
                  <a:srgbClr val="0070C0"/>
                </a:solidFill>
              </a:rPr>
              <a:t>Response: Assault</a:t>
            </a:r>
          </a:p>
          <a:p>
            <a:pPr>
              <a:buNone/>
            </a:pPr>
            <a:r>
              <a:rPr lang="en-US" sz="1800" b="1" dirty="0">
                <a:solidFill>
                  <a:srgbClr val="0070C0"/>
                </a:solidFill>
              </a:rPr>
              <a:t>Predictors: Time of day, Neighborhood</a:t>
            </a:r>
          </a:p>
          <a:p>
            <a:pPr>
              <a:buNone/>
            </a:pPr>
            <a:endParaRPr lang="en-US" sz="1800" b="1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sz="2000" b="1" u="sng" dirty="0"/>
              <a:t>Model: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923" y="1627986"/>
            <a:ext cx="4814335" cy="1008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00" y="4130509"/>
            <a:ext cx="7516274" cy="5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59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93700" y="393894"/>
            <a:ext cx="6462600" cy="7283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dirty="0"/>
              <a:t>Assaults vs. Time of the Day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86" y="1281787"/>
            <a:ext cx="4078471" cy="46092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677" y="1281788"/>
            <a:ext cx="4093698" cy="46092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9722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93700" y="393894"/>
            <a:ext cx="6462600" cy="7283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dirty="0"/>
              <a:t>Assaults vs. Time of the Day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1" y="1221870"/>
            <a:ext cx="6446018" cy="43208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67" y="5642315"/>
            <a:ext cx="2353191" cy="699815"/>
          </a:xfrm>
          <a:prstGeom prst="rect">
            <a:avLst/>
          </a:prstGeom>
        </p:spPr>
      </p:pic>
      <p:sp>
        <p:nvSpPr>
          <p:cNvPr id="10" name="Arrow: Chevron 9"/>
          <p:cNvSpPr/>
          <p:nvPr/>
        </p:nvSpPr>
        <p:spPr>
          <a:xfrm>
            <a:off x="4318782" y="5642315"/>
            <a:ext cx="553763" cy="630675"/>
          </a:xfrm>
          <a:prstGeom prst="chevron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648" y="5642315"/>
            <a:ext cx="2607145" cy="6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9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xfrm>
            <a:off x="685800" y="1007187"/>
            <a:ext cx="7772400" cy="19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600" b="1" dirty="0"/>
              <a:t>Does crime in a neighborhood correlate with its property value?</a:t>
            </a:r>
            <a:endParaRPr lang="en" sz="3600" b="1" dirty="0">
              <a:solidFill>
                <a:srgbClr val="7ECEFD"/>
              </a:solidFill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685800" y="3553273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000" i="1" dirty="0"/>
              <a:t>H</a:t>
            </a:r>
            <a:r>
              <a:rPr lang="en-US" sz="2000" i="1" baseline="-25000" dirty="0"/>
              <a:t>0 </a:t>
            </a:r>
            <a:r>
              <a:rPr lang="en-US" sz="2000" i="1" dirty="0"/>
              <a:t>: Crime in a neighborhood does not correlate with its property value</a:t>
            </a:r>
          </a:p>
          <a:p>
            <a:pPr lvl="0"/>
            <a:r>
              <a:rPr lang="en-US" sz="2000" dirty="0"/>
              <a:t>H</a:t>
            </a:r>
            <a:r>
              <a:rPr lang="en-US" sz="2000" baseline="-25000" dirty="0"/>
              <a:t>A </a:t>
            </a:r>
            <a:r>
              <a:rPr lang="en-US" sz="2000" i="1" dirty="0"/>
              <a:t>: Crime in a neighborhood correlates with its property value</a:t>
            </a:r>
            <a:endParaRPr lang="en" sz="2000" i="1" dirty="0"/>
          </a:p>
        </p:txBody>
      </p:sp>
    </p:spTree>
    <p:extLst>
      <p:ext uri="{BB962C8B-B14F-4D97-AF65-F5344CB8AC3E}">
        <p14:creationId xmlns:p14="http://schemas.microsoft.com/office/powerpoint/2010/main" val="1864559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330740"/>
            <a:ext cx="7394266" cy="1063861"/>
          </a:xfrm>
        </p:spPr>
        <p:txBody>
          <a:bodyPr/>
          <a:lstStyle/>
          <a:p>
            <a:pPr algn="ctr"/>
            <a:r>
              <a:rPr lang="en-US" b="1" dirty="0"/>
              <a:t>Top 3 crime categories in Seattle in 2016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5683" y="2907365"/>
            <a:ext cx="3171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Burglary – 10374 incidences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3700" y="4335294"/>
            <a:ext cx="3123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Theft  – 7058 incidences incidences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5684" y="1643151"/>
            <a:ext cx="298763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3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Theft – 21254 </a:t>
            </a:r>
          </a:p>
          <a:p>
            <a:r>
              <a:rPr lang="en-IN" sz="3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incidences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553" y="3820518"/>
            <a:ext cx="3297677" cy="21963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342" y="1394601"/>
            <a:ext cx="1897853" cy="193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23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32" y="599669"/>
            <a:ext cx="6148668" cy="38855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661" y="0"/>
            <a:ext cx="1199339" cy="119933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9331" y="4999194"/>
            <a:ext cx="723532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3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Zillow Data: Property values across 99 neighborhoods in Seattle</a:t>
            </a:r>
          </a:p>
        </p:txBody>
      </p:sp>
    </p:spTree>
    <p:extLst>
      <p:ext uri="{BB962C8B-B14F-4D97-AF65-F5344CB8AC3E}">
        <p14:creationId xmlns:p14="http://schemas.microsoft.com/office/powerpoint/2010/main" val="3373133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1" y="5516409"/>
            <a:ext cx="2832296" cy="11902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18" y="144880"/>
            <a:ext cx="2152650" cy="866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2" y="2853971"/>
            <a:ext cx="5164201" cy="32575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81" y="2673196"/>
            <a:ext cx="2558080" cy="24288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t="25910" b="26360"/>
          <a:stretch/>
        </p:blipFill>
        <p:spPr>
          <a:xfrm>
            <a:off x="6987595" y="794197"/>
            <a:ext cx="2133600" cy="7455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l="2000" t="5803" r="59122" b="66283"/>
          <a:stretch/>
        </p:blipFill>
        <p:spPr>
          <a:xfrm>
            <a:off x="6286881" y="1491019"/>
            <a:ext cx="2518117" cy="8862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40226" r="35883" b="59636"/>
          <a:stretch/>
        </p:blipFill>
        <p:spPr>
          <a:xfrm>
            <a:off x="5627939" y="702743"/>
            <a:ext cx="1237957" cy="10252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95" y="374593"/>
            <a:ext cx="5069273" cy="191637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523888" y="471031"/>
            <a:ext cx="2982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97ABBC"/>
                </a:solidFill>
                <a:latin typeface="Calibri" charset="0"/>
                <a:cs typeface="Calibri" charset="0"/>
                <a:sym typeface="Raleway"/>
              </a:rPr>
              <a:t>Introd</a:t>
            </a:r>
            <a:r>
              <a:rPr lang="en-US" sz="3600" b="1" dirty="0">
                <a:solidFill>
                  <a:srgbClr val="97ABBC"/>
                </a:solidFill>
                <a:latin typeface="Calibri" charset="0"/>
                <a:cs typeface="Calibri" charset="0"/>
              </a:rPr>
              <a:t>uction</a:t>
            </a:r>
          </a:p>
        </p:txBody>
      </p:sp>
    </p:spTree>
    <p:extLst>
      <p:ext uri="{BB962C8B-B14F-4D97-AF65-F5344CB8AC3E}">
        <p14:creationId xmlns:p14="http://schemas.microsoft.com/office/powerpoint/2010/main" val="1192747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699" y="20807"/>
            <a:ext cx="7481815" cy="775937"/>
          </a:xfrm>
        </p:spPr>
        <p:txBody>
          <a:bodyPr/>
          <a:lstStyle/>
          <a:p>
            <a:pPr algn="ctr"/>
            <a:r>
              <a:rPr lang="en-IN" b="1" dirty="0"/>
              <a:t>Property value categories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974" y="796744"/>
            <a:ext cx="7384540" cy="4736399"/>
          </a:xfrm>
        </p:spPr>
        <p:txBody>
          <a:bodyPr/>
          <a:lstStyle/>
          <a:p>
            <a:r>
              <a:rPr lang="en-IN" sz="2000" dirty="0"/>
              <a:t>1. Neighborhoods with property value greater than or equal to $5,50,000</a:t>
            </a:r>
          </a:p>
          <a:p>
            <a:r>
              <a:rPr lang="en-IN" sz="2000" dirty="0"/>
              <a:t>2. Neighborhoods with property value less than $5,50,000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7" y="2105651"/>
            <a:ext cx="7649643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87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274650"/>
            <a:ext cx="7394266" cy="649478"/>
          </a:xfrm>
        </p:spPr>
        <p:txBody>
          <a:bodyPr/>
          <a:lstStyle/>
          <a:p>
            <a:pPr algn="ctr"/>
            <a:r>
              <a:rPr lang="en-US" b="1" dirty="0"/>
              <a:t>Property vs Crime Comparison</a:t>
            </a:r>
            <a:endParaRPr lang="en-IN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5" y="1421657"/>
            <a:ext cx="3984302" cy="3905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834" y="1421657"/>
            <a:ext cx="4432854" cy="360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79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50"/>
            <a:ext cx="8258783" cy="523018"/>
          </a:xfrm>
        </p:spPr>
        <p:txBody>
          <a:bodyPr/>
          <a:lstStyle/>
          <a:p>
            <a:pPr algn="ctr"/>
            <a:r>
              <a:rPr lang="en-IN" b="1" dirty="0"/>
              <a:t>Logistic Regression: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43584"/>
            <a:ext cx="8249056" cy="5624266"/>
          </a:xfrm>
        </p:spPr>
        <p:txBody>
          <a:bodyPr/>
          <a:lstStyle/>
          <a:p>
            <a:r>
              <a:rPr lang="en-IN" sz="2000" dirty="0"/>
              <a:t>Response : Top 3 crimes (burglary, theft, and vehicle theft)</a:t>
            </a:r>
          </a:p>
          <a:p>
            <a:r>
              <a:rPr lang="en-IN" sz="2000" dirty="0"/>
              <a:t>Predictor: Property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84" y="1908951"/>
            <a:ext cx="78105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27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7918"/>
            <a:ext cx="8258783" cy="659205"/>
          </a:xfrm>
        </p:spPr>
        <p:txBody>
          <a:bodyPr/>
          <a:lstStyle/>
          <a:p>
            <a:pPr algn="ctr"/>
            <a:r>
              <a:rPr lang="en-IN" b="1" dirty="0"/>
              <a:t>Model Accuracy?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050588"/>
            <a:ext cx="8258783" cy="5517262"/>
          </a:xfrm>
        </p:spPr>
        <p:txBody>
          <a:bodyPr/>
          <a:lstStyle/>
          <a:p>
            <a:r>
              <a:rPr lang="en-IN" sz="2000" dirty="0"/>
              <a:t>Training data = 75% of total observations</a:t>
            </a:r>
          </a:p>
          <a:p>
            <a:r>
              <a:rPr lang="en-IN" sz="2000" dirty="0"/>
              <a:t>Testing data = 25% of total observations</a:t>
            </a:r>
          </a:p>
          <a:p>
            <a:r>
              <a:rPr lang="en-IN" sz="2000" dirty="0"/>
              <a:t>Cut-off = 60% 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Accuracy = 52.84%</a:t>
            </a:r>
          </a:p>
          <a:p>
            <a:r>
              <a:rPr lang="en-IN" sz="2000" dirty="0"/>
              <a:t>Is there any better model?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233283"/>
            <a:ext cx="8478364" cy="1966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4254917"/>
            <a:ext cx="2266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99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50"/>
            <a:ext cx="8258783" cy="844031"/>
          </a:xfrm>
        </p:spPr>
        <p:txBody>
          <a:bodyPr/>
          <a:lstStyle/>
          <a:p>
            <a:pPr algn="ctr"/>
            <a:r>
              <a:rPr lang="en-IN" b="1" dirty="0"/>
              <a:t>Random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346696"/>
            <a:ext cx="8682038" cy="113347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118682"/>
            <a:ext cx="8258783" cy="5449168"/>
          </a:xfrm>
        </p:spPr>
        <p:txBody>
          <a:bodyPr/>
          <a:lstStyle/>
          <a:p>
            <a:r>
              <a:rPr lang="en-IN" sz="2000" dirty="0"/>
              <a:t>Training data = 75% of total observations</a:t>
            </a:r>
          </a:p>
          <a:p>
            <a:r>
              <a:rPr lang="en-IN" sz="2000" dirty="0"/>
              <a:t>Testing data = 25% of total observations</a:t>
            </a:r>
          </a:p>
          <a:p>
            <a:r>
              <a:rPr lang="en-IN" sz="2000" dirty="0"/>
              <a:t>Cut-off = 60% 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Accuracy: 62.56%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843266"/>
            <a:ext cx="23526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80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3600" b="1" dirty="0"/>
              <a:t>Are</a:t>
            </a:r>
            <a:r>
              <a:rPr lang="en" sz="3600" b="1" dirty="0"/>
              <a:t> there any seasonal variation</a:t>
            </a:r>
            <a:r>
              <a:rPr lang="en-IN" sz="3600" b="1" dirty="0"/>
              <a:t>s</a:t>
            </a:r>
            <a:r>
              <a:rPr lang="en" sz="3600" b="1" dirty="0"/>
              <a:t> in the distribution of Crime?</a:t>
            </a:r>
          </a:p>
        </p:txBody>
      </p:sp>
    </p:spTree>
    <p:extLst>
      <p:ext uri="{BB962C8B-B14F-4D97-AF65-F5344CB8AC3E}">
        <p14:creationId xmlns:p14="http://schemas.microsoft.com/office/powerpoint/2010/main" val="2391850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27" y="274650"/>
            <a:ext cx="8029183" cy="1143000"/>
          </a:xfrm>
        </p:spPr>
        <p:txBody>
          <a:bodyPr/>
          <a:lstStyle/>
          <a:p>
            <a:r>
              <a:rPr lang="en-US" b="1" dirty="0"/>
              <a:t>Time Series Analysis of Seattle Crime data of 2016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53" y="1649220"/>
            <a:ext cx="7007113" cy="412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96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76"/>
            <a:ext cx="9256734" cy="551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7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777" y="234863"/>
            <a:ext cx="8375560" cy="1143000"/>
          </a:xfrm>
        </p:spPr>
        <p:txBody>
          <a:bodyPr/>
          <a:lstStyle/>
          <a:p>
            <a:pPr algn="ctr"/>
            <a:r>
              <a:rPr lang="en-US" b="1" dirty="0"/>
              <a:t>Decomposition of the Time Series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3" y="1387591"/>
            <a:ext cx="8598261" cy="49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56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33" y="-111118"/>
            <a:ext cx="6432053" cy="33246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33" y="3533310"/>
            <a:ext cx="6294267" cy="3324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93" y="2971257"/>
            <a:ext cx="4601217" cy="11241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1793" y="450937"/>
            <a:ext cx="1997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1585" y="758714"/>
            <a:ext cx="2893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aleway" panose="020B0604020202020204" charset="0"/>
              </a:rPr>
              <a:t>Determining the Stationarity of the Series</a:t>
            </a:r>
          </a:p>
        </p:txBody>
      </p:sp>
    </p:spTree>
    <p:extLst>
      <p:ext uri="{BB962C8B-B14F-4D97-AF65-F5344CB8AC3E}">
        <p14:creationId xmlns:p14="http://schemas.microsoft.com/office/powerpoint/2010/main" val="3819870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274650"/>
            <a:ext cx="6462600" cy="639750"/>
          </a:xfrm>
        </p:spPr>
        <p:txBody>
          <a:bodyPr/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Month wise variation in crime: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1417650"/>
            <a:ext cx="7372349" cy="49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10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8" y="4776210"/>
            <a:ext cx="5079243" cy="1777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01" y="-501041"/>
            <a:ext cx="8511374" cy="489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23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0" y="3557391"/>
            <a:ext cx="8110540" cy="29060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96"/>
            <a:ext cx="7358978" cy="289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71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993" y="200416"/>
            <a:ext cx="8166969" cy="864296"/>
          </a:xfrm>
        </p:spPr>
        <p:txBody>
          <a:bodyPr/>
          <a:lstStyle/>
          <a:p>
            <a:pPr algn="ctr"/>
            <a:r>
              <a:rPr lang="en-US" b="1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412" y="1139868"/>
            <a:ext cx="8204548" cy="5427982"/>
          </a:xfrm>
        </p:spPr>
        <p:txBody>
          <a:bodyPr/>
          <a:lstStyle/>
          <a:p>
            <a:pPr>
              <a:buNone/>
            </a:pPr>
            <a:r>
              <a:rPr lang="en-US" dirty="0"/>
              <a:t>Significant findings:</a:t>
            </a:r>
          </a:p>
          <a:p>
            <a:pPr>
              <a:buNone/>
            </a:pPr>
            <a:endParaRPr lang="en-US" dirty="0"/>
          </a:p>
          <a:p>
            <a:pPr marL="457200" indent="-457200"/>
            <a:r>
              <a:rPr lang="en-US" sz="2400" dirty="0"/>
              <a:t>Although the presence of schools in an area is statistically significant, it might not be a strong predictor of crimes in that particular area</a:t>
            </a:r>
          </a:p>
          <a:p>
            <a:pPr marL="457200" indent="-457200"/>
            <a:endParaRPr lang="en-US" sz="2400" dirty="0"/>
          </a:p>
          <a:p>
            <a:pPr marL="457200" indent="-457200"/>
            <a:r>
              <a:rPr lang="en-US" sz="2400" dirty="0"/>
              <a:t>Property value is statistically significant and is a significant predictor of crimes in that particular area</a:t>
            </a:r>
          </a:p>
          <a:p>
            <a:pPr>
              <a:buNone/>
            </a:pPr>
            <a:endParaRPr lang="en-US" sz="2400" dirty="0"/>
          </a:p>
          <a:p>
            <a:pPr marL="457200" indent="-457200"/>
            <a:r>
              <a:rPr lang="en-US" sz="2400" dirty="0"/>
              <a:t>Time series analysis shows that there is a trend of the crime occurring over the months. </a:t>
            </a:r>
          </a:p>
        </p:txBody>
      </p:sp>
    </p:spTree>
    <p:extLst>
      <p:ext uri="{BB962C8B-B14F-4D97-AF65-F5344CB8AC3E}">
        <p14:creationId xmlns:p14="http://schemas.microsoft.com/office/powerpoint/2010/main" val="1678897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58" y="0"/>
            <a:ext cx="8379913" cy="789140"/>
          </a:xfrm>
        </p:spPr>
        <p:txBody>
          <a:bodyPr/>
          <a:lstStyle/>
          <a:p>
            <a:pPr algn="ctr"/>
            <a:r>
              <a:rPr lang="en-US" b="1" dirty="0"/>
              <a:t>Limitations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923" y="883086"/>
            <a:ext cx="8628347" cy="237994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000" dirty="0"/>
              <a:t>Data Bias - We find significant amount of skewness in the data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000" dirty="0"/>
              <a:t>Unavailability of data in standard format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000" dirty="0"/>
              <a:t>Forecasting is based on one year data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4923" y="3255284"/>
            <a:ext cx="8379913" cy="57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b="1" dirty="0"/>
              <a:t>Future Scope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722" y="3826784"/>
            <a:ext cx="7290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Lato" panose="020B0604020202020204" charset="0"/>
              </a:rPr>
              <a:t>Include other predictors that could help understand the crime scenario in Seattle. Such as 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Lato" panose="020B0604020202020204" charset="0"/>
              </a:rPr>
              <a:t>Demographic Data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Lato" panose="020B0604020202020204" charset="0"/>
              </a:rPr>
              <a:t>Census Data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Lato" panose="020B0604020202020204" charset="0"/>
              </a:rPr>
              <a:t>Weather Data</a:t>
            </a:r>
          </a:p>
          <a:p>
            <a:r>
              <a:rPr lang="en-US" sz="1800" dirty="0">
                <a:solidFill>
                  <a:schemeClr val="bg2"/>
                </a:solidFill>
                <a:latin typeface="Lato" panose="020B0604020202020204" charset="0"/>
              </a:rPr>
              <a:t>Collaborate with SPD</a:t>
            </a:r>
          </a:p>
        </p:txBody>
      </p:sp>
    </p:spTree>
    <p:extLst>
      <p:ext uri="{BB962C8B-B14F-4D97-AF65-F5344CB8AC3E}">
        <p14:creationId xmlns:p14="http://schemas.microsoft.com/office/powerpoint/2010/main" val="1420170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3600" b="1" dirty="0"/>
              <a:t>Thank you !</a:t>
            </a:r>
            <a:endParaRPr lang="en" sz="3600" b="1" dirty="0"/>
          </a:p>
        </p:txBody>
      </p:sp>
    </p:spTree>
    <p:extLst>
      <p:ext uri="{BB962C8B-B14F-4D97-AF65-F5344CB8AC3E}">
        <p14:creationId xmlns:p14="http://schemas.microsoft.com/office/powerpoint/2010/main" val="226520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380083" y="420552"/>
            <a:ext cx="6462600" cy="7283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About the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0" y="1493702"/>
            <a:ext cx="2857500" cy="1678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00" y="2195377"/>
            <a:ext cx="3251200" cy="71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525" y="4244975"/>
            <a:ext cx="40862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b="1" dirty="0">
                <a:solidFill>
                  <a:schemeClr val="bg2"/>
                </a:solidFill>
                <a:latin typeface="Lato" panose="020B0604020202020204" charset="0"/>
                <a:ea typeface="Calibri" charset="0"/>
                <a:cs typeface="Calibri" charset="0"/>
              </a:rPr>
              <a:t>For crime and school data</a:t>
            </a:r>
          </a:p>
          <a:p>
            <a:pPr marL="285750" indent="-285750">
              <a:buFont typeface="Arial" charset="0"/>
              <a:buChar char="•"/>
            </a:pPr>
            <a:endParaRPr lang="en-US" sz="1800" b="1" dirty="0">
              <a:solidFill>
                <a:schemeClr val="bg2"/>
              </a:solidFill>
              <a:latin typeface="Lato" panose="020B0604020202020204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b="1" dirty="0">
                <a:solidFill>
                  <a:schemeClr val="bg2"/>
                </a:solidFill>
                <a:latin typeface="Lato" panose="020B0604020202020204" charset="0"/>
                <a:ea typeface="Calibri" charset="0"/>
                <a:cs typeface="Calibri" charset="0"/>
              </a:rPr>
              <a:t>The crime data has ~81k rows with 19 columns</a:t>
            </a:r>
          </a:p>
          <a:p>
            <a:pPr marL="285750" indent="-285750">
              <a:buFont typeface="Arial" charset="0"/>
              <a:buChar char="•"/>
            </a:pPr>
            <a:endParaRPr lang="en-US" sz="1800" b="1" dirty="0">
              <a:solidFill>
                <a:schemeClr val="bg2"/>
              </a:solidFill>
              <a:latin typeface="Lato" panose="020B0604020202020204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b="1" dirty="0">
                <a:solidFill>
                  <a:schemeClr val="bg2"/>
                </a:solidFill>
                <a:latin typeface="Lato" panose="020B0604020202020204" charset="0"/>
                <a:ea typeface="Calibri" charset="0"/>
                <a:cs typeface="Calibri" charset="0"/>
              </a:rPr>
              <a:t>School data has 116 rows with 11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4914" y="4244975"/>
            <a:ext cx="3500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b="1" dirty="0">
                <a:solidFill>
                  <a:schemeClr val="bg2"/>
                </a:solidFill>
                <a:latin typeface="Lato" panose="020B0604020202020204" charset="0"/>
                <a:ea typeface="Calibri" charset="0"/>
                <a:cs typeface="Calibri" charset="0"/>
              </a:rPr>
              <a:t>For housing property data</a:t>
            </a:r>
          </a:p>
          <a:p>
            <a:pPr marL="285750" indent="-285750">
              <a:buFont typeface="Arial" charset="0"/>
              <a:buChar char="•"/>
            </a:pPr>
            <a:endParaRPr lang="en-US" sz="1800" b="1" dirty="0">
              <a:solidFill>
                <a:schemeClr val="bg2"/>
              </a:solidFill>
              <a:latin typeface="Lato" panose="020B0604020202020204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b="1" dirty="0">
                <a:solidFill>
                  <a:schemeClr val="bg2"/>
                </a:solidFill>
                <a:latin typeface="Lato" panose="020B0604020202020204" charset="0"/>
                <a:ea typeface="Calibri" charset="0"/>
                <a:cs typeface="Calibri" charset="0"/>
              </a:rPr>
              <a:t>99 rows with 73 columns</a:t>
            </a:r>
          </a:p>
        </p:txBody>
      </p:sp>
    </p:spTree>
    <p:extLst>
      <p:ext uri="{BB962C8B-B14F-4D97-AF65-F5344CB8AC3E}">
        <p14:creationId xmlns:p14="http://schemas.microsoft.com/office/powerpoint/2010/main" val="170382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331445" y="384166"/>
            <a:ext cx="6462600" cy="7283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b="1" dirty="0">
                <a:latin typeface="Raleway" panose="020B0604020202020204" charset="0"/>
                <a:ea typeface="Calibri" charset="0"/>
                <a:cs typeface="Calibri" charset="0"/>
              </a:rPr>
              <a:t>Data Cleaning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1563" y="1585913"/>
            <a:ext cx="68151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charset="2"/>
              <a:buChar char="Ø"/>
            </a:pPr>
            <a:r>
              <a:rPr lang="en-US" sz="2000" b="1" dirty="0">
                <a:solidFill>
                  <a:schemeClr val="bg2"/>
                </a:solidFill>
                <a:latin typeface="Lato" panose="020B0604020202020204" charset="0"/>
                <a:ea typeface="Calibri" charset="0"/>
                <a:cs typeface="Calibri" charset="0"/>
              </a:rPr>
              <a:t>Used shape file to extract the neighborhoods for Latitude and Longitude.</a:t>
            </a:r>
          </a:p>
          <a:p>
            <a:pPr marL="285750" indent="-285750" algn="just">
              <a:buFont typeface="Wingdings" charset="2"/>
              <a:buChar char="Ø"/>
            </a:pPr>
            <a:endParaRPr lang="en-US" sz="2000" b="1" dirty="0">
              <a:solidFill>
                <a:schemeClr val="bg2"/>
              </a:solidFill>
              <a:latin typeface="Lato" panose="020B0604020202020204" charset="0"/>
              <a:ea typeface="Calibri" charset="0"/>
              <a:cs typeface="Calibri" charset="0"/>
            </a:endParaRPr>
          </a:p>
          <a:p>
            <a:pPr marL="285750" indent="-285750" algn="just">
              <a:buFont typeface="Wingdings" charset="2"/>
              <a:buChar char="Ø"/>
            </a:pPr>
            <a:r>
              <a:rPr lang="en-US" sz="2000" b="1" dirty="0">
                <a:solidFill>
                  <a:schemeClr val="bg2"/>
                </a:solidFill>
                <a:latin typeface="Lato" panose="020B0604020202020204" charset="0"/>
                <a:ea typeface="Calibri" charset="0"/>
                <a:cs typeface="Calibri" charset="0"/>
              </a:rPr>
              <a:t>Multiple datasets joined by Neighborhood, hence common homogenizing the nomenclature.</a:t>
            </a:r>
          </a:p>
          <a:p>
            <a:pPr marL="285750" indent="-285750" algn="just">
              <a:buFont typeface="Wingdings" charset="2"/>
              <a:buChar char="Ø"/>
            </a:pPr>
            <a:endParaRPr lang="en-US" sz="2000" b="1" dirty="0">
              <a:solidFill>
                <a:schemeClr val="bg2"/>
              </a:solidFill>
              <a:latin typeface="Lato" panose="020B0604020202020204" charset="0"/>
              <a:ea typeface="Calibri" charset="0"/>
              <a:cs typeface="Calibri" charset="0"/>
            </a:endParaRPr>
          </a:p>
          <a:p>
            <a:pPr marL="285750" indent="-285750" algn="just">
              <a:buFont typeface="Wingdings" charset="2"/>
              <a:buChar char="Ø"/>
            </a:pPr>
            <a:r>
              <a:rPr lang="en-US" sz="2000" b="1" dirty="0">
                <a:solidFill>
                  <a:schemeClr val="bg2"/>
                </a:solidFill>
                <a:latin typeface="Lato" panose="020B0604020202020204" charset="0"/>
                <a:ea typeface="Calibri" charset="0"/>
                <a:cs typeface="Calibri" charset="0"/>
              </a:rPr>
              <a:t>Rows with NA values for the variables of interest have been removed.</a:t>
            </a:r>
          </a:p>
          <a:p>
            <a:pPr marL="285750" indent="-285750" algn="just">
              <a:buFont typeface="Wingdings" charset="2"/>
              <a:buChar char="Ø"/>
            </a:pPr>
            <a:endParaRPr lang="en-US" sz="1800" b="1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buFont typeface="Wingdings" charset="2"/>
              <a:buChar char="Ø"/>
            </a:pPr>
            <a:endParaRPr lang="en-US" sz="18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49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93700" y="492367"/>
            <a:ext cx="7434374" cy="9284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b="1" dirty="0"/>
              <a:t>Research questions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63038" y="1653702"/>
            <a:ext cx="72568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" sz="2000" b="1" dirty="0">
                <a:solidFill>
                  <a:schemeClr val="bg2"/>
                </a:solidFill>
                <a:latin typeface="Lato" panose="020B0604020202020204" charset="0"/>
              </a:rPr>
              <a:t>Does the </a:t>
            </a:r>
            <a:r>
              <a:rPr lang="en-IN" sz="2000" b="1" dirty="0">
                <a:solidFill>
                  <a:schemeClr val="bg2"/>
                </a:solidFill>
                <a:latin typeface="Lato" panose="020B0604020202020204" charset="0"/>
              </a:rPr>
              <a:t>increase in the </a:t>
            </a:r>
            <a:r>
              <a:rPr lang="en-US" sz="2000" b="1" dirty="0">
                <a:solidFill>
                  <a:schemeClr val="bg2"/>
                </a:solidFill>
                <a:latin typeface="Lato" panose="020B0604020202020204" charset="0"/>
              </a:rPr>
              <a:t>number of schools in an area</a:t>
            </a:r>
            <a:r>
              <a:rPr lang="en" sz="2000" b="1" dirty="0">
                <a:solidFill>
                  <a:schemeClr val="bg2"/>
                </a:solidFill>
                <a:latin typeface="Lato" panose="020B0604020202020204" charset="0"/>
              </a:rPr>
              <a:t> </a:t>
            </a:r>
            <a:r>
              <a:rPr lang="en-US" sz="2000" b="1" dirty="0">
                <a:solidFill>
                  <a:schemeClr val="bg2"/>
                </a:solidFill>
                <a:latin typeface="Lato" panose="020B0604020202020204" charset="0"/>
              </a:rPr>
              <a:t>increase </a:t>
            </a:r>
            <a:r>
              <a:rPr lang="en" sz="2000" b="1" dirty="0">
                <a:solidFill>
                  <a:schemeClr val="bg2"/>
                </a:solidFill>
                <a:latin typeface="Lato" panose="020B0604020202020204" charset="0"/>
              </a:rPr>
              <a:t>the occurrence of </a:t>
            </a:r>
            <a:r>
              <a:rPr lang="en-US" sz="2000" b="1" dirty="0">
                <a:solidFill>
                  <a:schemeClr val="bg2"/>
                </a:solidFill>
                <a:latin typeface="Lato" panose="020B0604020202020204" charset="0"/>
              </a:rPr>
              <a:t>crimes in that area</a:t>
            </a:r>
            <a:r>
              <a:rPr lang="en" sz="2000" b="1" dirty="0">
                <a:solidFill>
                  <a:schemeClr val="bg2"/>
                </a:solidFill>
                <a:latin typeface="Lato" panose="020B0604020202020204" charset="0"/>
              </a:rPr>
              <a:t>?</a:t>
            </a: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Lato" panose="020B0604020202020204" charset="0"/>
              </a:rPr>
              <a:t>Does the time of the day correlate with the occurrence of assaults?</a:t>
            </a: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Lato" panose="020B0604020202020204" charset="0"/>
              </a:rPr>
              <a:t>Does crime in a neighborhood correlate with its property value?</a:t>
            </a:r>
          </a:p>
          <a:p>
            <a:pPr marL="342900" indent="-342900">
              <a:buAutoNum type="arabicPeriod"/>
            </a:pPr>
            <a:r>
              <a:rPr lang="en-IN" sz="2000" b="1" dirty="0">
                <a:solidFill>
                  <a:schemeClr val="bg2"/>
                </a:solidFill>
                <a:latin typeface="Lato" panose="020B0604020202020204" charset="0"/>
              </a:rPr>
              <a:t>Are</a:t>
            </a:r>
            <a:r>
              <a:rPr lang="en" sz="2000" b="1" dirty="0">
                <a:solidFill>
                  <a:schemeClr val="bg2"/>
                </a:solidFill>
                <a:latin typeface="Lato" panose="020B0604020202020204" charset="0"/>
              </a:rPr>
              <a:t> there any seasonal variation</a:t>
            </a:r>
            <a:r>
              <a:rPr lang="en-IN" sz="2000" b="1" dirty="0">
                <a:solidFill>
                  <a:schemeClr val="bg2"/>
                </a:solidFill>
                <a:latin typeface="Lato" panose="020B0604020202020204" charset="0"/>
              </a:rPr>
              <a:t>s</a:t>
            </a:r>
            <a:r>
              <a:rPr lang="en" sz="2000" b="1" dirty="0">
                <a:solidFill>
                  <a:schemeClr val="bg2"/>
                </a:solidFill>
                <a:latin typeface="Lato" panose="020B0604020202020204" charset="0"/>
              </a:rPr>
              <a:t> in the distribution of Crime?</a:t>
            </a:r>
            <a:endParaRPr lang="en" sz="2000" dirty="0">
              <a:solidFill>
                <a:schemeClr val="bg2"/>
              </a:solidFill>
              <a:latin typeface="Lato" panose="020B0604020202020204" charset="0"/>
            </a:endParaRPr>
          </a:p>
          <a:p>
            <a:pPr marL="342900" indent="-342900">
              <a:buAutoNum type="arabicPeriod"/>
            </a:pPr>
            <a:endParaRPr lang="en-IN" sz="2000" dirty="0">
              <a:solidFill>
                <a:schemeClr val="bg2"/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552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xfrm>
            <a:off x="685800" y="1343025"/>
            <a:ext cx="7772400" cy="355761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br>
              <a:rPr lang="en-US" sz="2400" dirty="0"/>
            </a:br>
            <a:r>
              <a:rPr lang="en" sz="3600" b="1" dirty="0"/>
              <a:t>Does the </a:t>
            </a:r>
            <a:r>
              <a:rPr lang="en-IN" sz="3600" b="1" dirty="0"/>
              <a:t>increase in the </a:t>
            </a:r>
            <a:r>
              <a:rPr lang="en-US" sz="3600" b="1" dirty="0"/>
              <a:t>number of schools in an area</a:t>
            </a:r>
            <a:r>
              <a:rPr lang="en" sz="3600" b="1" dirty="0"/>
              <a:t> </a:t>
            </a:r>
            <a:r>
              <a:rPr lang="en-US" sz="3600" b="1" dirty="0"/>
              <a:t>increase </a:t>
            </a:r>
            <a:r>
              <a:rPr lang="en" sz="3600" b="1" dirty="0"/>
              <a:t>the occurrence of </a:t>
            </a:r>
            <a:r>
              <a:rPr lang="en-US" sz="3600" b="1" dirty="0"/>
              <a:t>crimes in that area</a:t>
            </a:r>
            <a:r>
              <a:rPr lang="en" sz="3600" b="1" dirty="0"/>
              <a:t>?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2400" b="1" i="1" dirty="0"/>
              <a:t>H</a:t>
            </a:r>
            <a:r>
              <a:rPr lang="en-US" sz="2400" b="1" i="1" baseline="-25000" dirty="0"/>
              <a:t>0</a:t>
            </a:r>
            <a:r>
              <a:rPr lang="en" sz="2400" b="1" i="1" dirty="0"/>
              <a:t>: </a:t>
            </a:r>
            <a:r>
              <a:rPr lang="en-US" sz="2400" b="1" i="1" dirty="0"/>
              <a:t>The increase in the number of schools in an area</a:t>
            </a:r>
            <a:r>
              <a:rPr lang="en" sz="2400" b="1" i="1" dirty="0"/>
              <a:t> does not </a:t>
            </a:r>
            <a:r>
              <a:rPr lang="en-US" sz="2400" b="1" i="1" dirty="0"/>
              <a:t>increase</a:t>
            </a:r>
            <a:r>
              <a:rPr lang="en" sz="2400" b="1" i="1" dirty="0"/>
              <a:t> the </a:t>
            </a:r>
            <a:r>
              <a:rPr lang="en-US" sz="2400" b="1" i="1" dirty="0"/>
              <a:t>incidence</a:t>
            </a:r>
            <a:r>
              <a:rPr lang="en" sz="2400" b="1" i="1" dirty="0"/>
              <a:t> of</a:t>
            </a:r>
            <a:r>
              <a:rPr lang="en-US" sz="2400" b="1" i="1" dirty="0"/>
              <a:t> crimes in that area.</a:t>
            </a:r>
            <a:br>
              <a:rPr lang="en-US" sz="2400" b="1" i="1" dirty="0"/>
            </a:br>
            <a:br>
              <a:rPr lang="en-US" sz="2400" b="1" i="1" dirty="0"/>
            </a:br>
            <a:r>
              <a:rPr lang="en-US" sz="2400" b="1" i="1" dirty="0"/>
              <a:t>H</a:t>
            </a:r>
            <a:r>
              <a:rPr lang="en-US" sz="2400" b="1" i="1" baseline="-25000" dirty="0"/>
              <a:t>A</a:t>
            </a:r>
            <a:r>
              <a:rPr lang="en" sz="2400" b="1" i="1" dirty="0"/>
              <a:t>: </a:t>
            </a:r>
            <a:r>
              <a:rPr lang="en-US" sz="2400" b="1" i="1" dirty="0"/>
              <a:t>The increase in the number of schools in an area</a:t>
            </a:r>
            <a:r>
              <a:rPr lang="en" sz="2400" b="1" i="1" dirty="0"/>
              <a:t> </a:t>
            </a:r>
            <a:r>
              <a:rPr lang="en-US" sz="2400" b="1" i="1" dirty="0"/>
              <a:t>increases </a:t>
            </a:r>
            <a:r>
              <a:rPr lang="en" sz="2400" b="1" i="1" dirty="0"/>
              <a:t>the </a:t>
            </a:r>
            <a:r>
              <a:rPr lang="en-US" sz="2400" b="1" i="1" dirty="0"/>
              <a:t>incidence</a:t>
            </a:r>
            <a:r>
              <a:rPr lang="en" sz="2400" b="1" i="1" dirty="0"/>
              <a:t> of</a:t>
            </a:r>
            <a:r>
              <a:rPr lang="en-US" sz="2400" b="1" i="1" dirty="0"/>
              <a:t> crimes in that area.</a:t>
            </a:r>
            <a:endParaRPr lang="en" sz="2400" b="1" i="1" dirty="0"/>
          </a:p>
        </p:txBody>
      </p:sp>
    </p:spTree>
    <p:extLst>
      <p:ext uri="{BB962C8B-B14F-4D97-AF65-F5344CB8AC3E}">
        <p14:creationId xmlns:p14="http://schemas.microsoft.com/office/powerpoint/2010/main" val="1786169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424" y="24619"/>
            <a:ext cx="6462600" cy="582600"/>
          </a:xfrm>
        </p:spPr>
        <p:txBody>
          <a:bodyPr/>
          <a:lstStyle/>
          <a:p>
            <a:pPr algn="ctr"/>
            <a:r>
              <a:rPr lang="en-US" b="1" dirty="0"/>
              <a:t>Linear Regression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4" y="607219"/>
            <a:ext cx="5462589" cy="3455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12" y="4063207"/>
            <a:ext cx="6200775" cy="262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04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Regression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74824"/>
            <a:ext cx="69723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32632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594</Words>
  <Application>Microsoft Office PowerPoint</Application>
  <PresentationFormat>On-screen Show (4:3)</PresentationFormat>
  <Paragraphs>133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Lato</vt:lpstr>
      <vt:lpstr>Raleway</vt:lpstr>
      <vt:lpstr>Wingdings</vt:lpstr>
      <vt:lpstr>Calibri</vt:lpstr>
      <vt:lpstr>Arial</vt:lpstr>
      <vt:lpstr>Antonio template</vt:lpstr>
      <vt:lpstr>Crime Trends in Seattle</vt:lpstr>
      <vt:lpstr>PowerPoint Presentation</vt:lpstr>
      <vt:lpstr>Month wise variation in crime:</vt:lpstr>
      <vt:lpstr>PowerPoint Presentation</vt:lpstr>
      <vt:lpstr>PowerPoint Presentation</vt:lpstr>
      <vt:lpstr>PowerPoint Presentation</vt:lpstr>
      <vt:lpstr> Does the increase in the number of schools in an area increase the occurrence of crimes in that area?  H0: The increase in the number of schools in an area does not increase the incidence of crimes in that area.  HA: The increase in the number of schools in an area increases the incidence of crimes in that area.</vt:lpstr>
      <vt:lpstr>Linear Regression Model</vt:lpstr>
      <vt:lpstr>Multiple Regression Model</vt:lpstr>
      <vt:lpstr>Does the time of the day correlate with the occurrence of assaults?</vt:lpstr>
      <vt:lpstr>Assaults vs. Time of the day</vt:lpstr>
      <vt:lpstr>PowerPoint Presentation</vt:lpstr>
      <vt:lpstr>PowerPoint Presentation</vt:lpstr>
      <vt:lpstr>Assaults vs. Time of the day</vt:lpstr>
      <vt:lpstr>PowerPoint Presentation</vt:lpstr>
      <vt:lpstr>PowerPoint Presentation</vt:lpstr>
      <vt:lpstr>Does crime in a neighborhood correlate with its property value?</vt:lpstr>
      <vt:lpstr>Top 3 crime categories in Seattle in 2016</vt:lpstr>
      <vt:lpstr>PowerPoint Presentation</vt:lpstr>
      <vt:lpstr>Property value categories</vt:lpstr>
      <vt:lpstr>Property vs Crime Comparison</vt:lpstr>
      <vt:lpstr>Logistic Regression: </vt:lpstr>
      <vt:lpstr>Model Accuracy?</vt:lpstr>
      <vt:lpstr>Random Forests</vt:lpstr>
      <vt:lpstr>Are there any seasonal variations in the distribution of Crime?</vt:lpstr>
      <vt:lpstr>Time Series Analysis of Seattle Crime data of 2016</vt:lpstr>
      <vt:lpstr>PowerPoint Presentation</vt:lpstr>
      <vt:lpstr>Decomposition of the Time Series</vt:lpstr>
      <vt:lpstr>PowerPoint Presentation</vt:lpstr>
      <vt:lpstr>PowerPoint Presentation</vt:lpstr>
      <vt:lpstr>PowerPoint Presentation</vt:lpstr>
      <vt:lpstr>Conclusion</vt:lpstr>
      <vt:lpstr>Limitations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Paromita Banerjee</dc:creator>
  <cp:lastModifiedBy>Karan K. Murthy</cp:lastModifiedBy>
  <cp:revision>51</cp:revision>
  <dcterms:modified xsi:type="dcterms:W3CDTF">2017-03-10T01:38:41Z</dcterms:modified>
</cp:coreProperties>
</file>